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72" r:id="rId5"/>
    <p:sldId id="256" r:id="rId6"/>
    <p:sldId id="279" r:id="rId7"/>
    <p:sldId id="259" r:id="rId8"/>
    <p:sldId id="308" r:id="rId9"/>
    <p:sldId id="309" r:id="rId10"/>
    <p:sldId id="300" r:id="rId11"/>
    <p:sldId id="311" r:id="rId12"/>
    <p:sldId id="312" r:id="rId13"/>
    <p:sldId id="305" r:id="rId14"/>
    <p:sldId id="296" r:id="rId15"/>
    <p:sldId id="299" r:id="rId16"/>
    <p:sldId id="302" r:id="rId17"/>
    <p:sldId id="303" r:id="rId18"/>
    <p:sldId id="304" r:id="rId19"/>
    <p:sldId id="288" r:id="rId20"/>
    <p:sldId id="290" r:id="rId21"/>
    <p:sldId id="313" r:id="rId22"/>
    <p:sldId id="294" r:id="rId23"/>
    <p:sldId id="314" r:id="rId24"/>
    <p:sldId id="273" r:id="rId25"/>
    <p:sldId id="292" r:id="rId26"/>
    <p:sldId id="316" r:id="rId27"/>
    <p:sldId id="317" r:id="rId28"/>
    <p:sldId id="262" r:id="rId29"/>
    <p:sldId id="318" r:id="rId30"/>
    <p:sldId id="286" r:id="rId31"/>
    <p:sldId id="27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F00"/>
    <a:srgbClr val="FF6600"/>
    <a:srgbClr val="FBAB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A16C2-1CA2-4095-8729-8FA338733D6E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F848A-27F7-42A0-8647-06256E33E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4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807C-2CE6-4719-B079-7E64541B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1BA4-847D-4860-81B1-F379C63FE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C7CF-823A-489B-B7EE-04930CE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2379-39E1-4981-BB93-7A82CE98D661}" type="datetime1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B1D3-54B3-4E2A-8571-A16BBF0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54C3-BB65-4D3E-84D8-EE7BB464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9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9441-7F6A-4779-9EE9-C470E29D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E580-E2FD-486A-AD9D-353580347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0060-5B03-40F4-B55A-7F7B9607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55A6-EA81-4D3B-919C-AD3D73AA914E}" type="datetime1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B5983-7870-41C9-A631-A5604F23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C7DB-1083-47EB-923B-1185519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3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84A42-596B-4B4E-89AC-D9B27F60E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C482A-2F85-4F17-901E-D4524A9B8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496D-71B5-4FF2-90CA-5BB2B8D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B534-B10A-4FFF-B7A6-2BE6BF7A7346}" type="datetime1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7DBB-0984-4E65-81EE-F470562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095D-93D5-41C5-AC9E-313A99D9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0ABE-D816-4C59-8290-562C4E1A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1F42-2245-4451-8E84-A99F1401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82A32-FEB5-4DAE-937E-43D6B5F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BF61D-964F-4271-AAA2-83302A72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4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5DC5-B2A4-49F2-A39C-1DD8C46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4427-03A7-4652-AC5F-D8437A39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07EF-9033-487D-83C1-220B76D9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1404-B01E-47A9-BF33-96FC106B7A7E}" type="datetime1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C2672-068D-4306-BDCB-F791B569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1956-4BEC-4E51-8783-D7D1F25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8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EAC-2AA7-4245-89AB-1C829FA7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7F84-1130-4E2F-B5D2-068FD01F3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30E3C-0FF3-4320-A772-F1784918F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143C5-1CCF-48EA-AEB5-2D21A6A5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6CA0-A693-4AAB-BE5A-28357F1F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E288-1524-446F-AC7E-6B314830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776C-DE9B-46A9-9577-DA9862BF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8D90-1A24-4A73-8BE6-B3B6671F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4D9-60A6-4E08-8A27-47D797CB0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0159D-2B5F-40AF-ACF9-037ED7061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8876-8A44-4B85-975C-96DCC683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9370-8682-45AF-BA23-C704BA290E1D}" type="datetime1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CD7F5-730A-4C63-9AC4-288F0B1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B990-FE03-4B53-B49E-149F24D2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8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ED59-0D08-4ED3-9E57-9F19B96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26A92-1033-4A81-8DE4-BE5F6F27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EFA3-436A-4BB4-9D67-E434B145A9AD}" type="datetime1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54CE1-A7FF-4DEC-9297-F6E1C86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7802-293F-493D-8C2D-4D47BB3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7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517F9-E9D7-4855-9387-74EA710C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B760A-8723-4265-9CFE-067BA0B5628F}" type="datetime1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53C-6207-47D4-AEA6-92EAD4EC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B10F9-CFC3-4792-959D-68039CB8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B189-6EB2-4CA2-9F8D-3A030C32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CE4-5040-4192-A593-06B8D873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24CB1-82DB-4E93-BF0F-3021B452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996C4-64B1-45D5-96E9-590268B0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EAB-DD4C-4B91-81B1-660AF17C458E}" type="datetime1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7283-7C2A-407D-8E68-0E9BB75D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CD32-2EB8-43D5-92A3-32E4E489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8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CFB-9B3E-40AB-A7AB-C9E003B6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7F0DF-BD27-42ED-AA2C-9F2AB866D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23D1-549B-4F1A-A01B-964340FFD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F40F-8588-4818-B02F-4EA7E8DC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7E36-A439-402F-9FC0-894F20BC5C27}" type="datetime1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548E7-B6CE-4F83-B92C-F35279D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BD11-98A7-4697-8D9E-8EEE6F6C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E364-0D8A-4B65-A12F-D9A0AE6B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1C8D-B31D-41F4-B545-6C2A8757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04F17-3B30-4CF6-AAAD-622A3276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E2AC-683C-4D92-A3F2-E71CD1A59666}" type="datetime1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65AA-D6A4-42C9-BFCE-28B6496E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153-533B-4416-AB20-FD3D24A4E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JocaPC/qpi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kimballgroup.com/1998/05/surrogate-keys/):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api/sql/search.html?q=ha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uture-processing.com/blog/generic-metadata-framework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tomasz.k.krawczyk@gmail.co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tkrawczyk@future-processing.co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4yourdata/SQLDay2022" TargetMode="External"/><Relationship Id="rId2" Type="http://schemas.openxmlformats.org/officeDocument/2006/relationships/hyperlink" Target="https://github.com/cloud4yourdata/usql/tree/devel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votalbi.com/local-databricks-development-on-windows/" TargetMode="External"/><Relationship Id="rId5" Type="http://schemas.openxmlformats.org/officeDocument/2006/relationships/hyperlink" Target="https://docs.microsoft.com/en-us/azure/databricks/delta/optimizations/auto-optimize" TargetMode="External"/><Relationship Id="rId4" Type="http://schemas.openxmlformats.org/officeDocument/2006/relationships/hyperlink" Target="https://www.jamesserra.com/archive/2021/01/data-lakehouse-defined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github.com/cloud4yourdata/" TargetMode="External"/><Relationship Id="rId4" Type="http://schemas.openxmlformats.org/officeDocument/2006/relationships/hyperlink" Target="https://github.com/cloud4yourdata/SQLDay202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50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DB3A6F98-78B7-408E-941C-EED240E5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DATA LAKEHOUSE - DATA FLOW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4ABFF-B156-4B80-AD27-7BB5DC472DFE}"/>
              </a:ext>
            </a:extLst>
          </p:cNvPr>
          <p:cNvSpPr txBox="1"/>
          <p:nvPr/>
        </p:nvSpPr>
        <p:spPr>
          <a:xfrm>
            <a:off x="226511" y="2110902"/>
            <a:ext cx="228021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kern="0" dirty="0">
                <a:solidFill>
                  <a:srgbClr val="FF5F00"/>
                </a:solidFill>
                <a:latin typeface="+mj-lt"/>
              </a:rPr>
              <a:t>Source System(s)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Relational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Flat files (CSV)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API (REST)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8A49C2-92F3-496E-8E58-3C5220D98A77}"/>
              </a:ext>
            </a:extLst>
          </p:cNvPr>
          <p:cNvSpPr txBox="1"/>
          <p:nvPr/>
        </p:nvSpPr>
        <p:spPr>
          <a:xfrm>
            <a:off x="2534292" y="2110280"/>
            <a:ext cx="30637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kern="0" dirty="0">
                <a:solidFill>
                  <a:srgbClr val="FF5F00"/>
                </a:solidFill>
                <a:latin typeface="+mj-lt"/>
              </a:rPr>
              <a:t>Landing Zone (Bronze)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EL Processes: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Metadata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Azure Data Factory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Azure Synapse Integration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Folders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 partitioning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By load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kern="0" dirty="0">
                <a:solidFill>
                  <a:srgbClr val="FF5F00"/>
                </a:solidFill>
              </a:rPr>
              <a:t>Parquet (**)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Native (Json, Avro, Csv)</a:t>
            </a:r>
          </a:p>
          <a:p>
            <a:pPr lvl="2"/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F4A248-E42E-41D7-A8F3-D39874C522F4}"/>
              </a:ext>
            </a:extLst>
          </p:cNvPr>
          <p:cNvCxnSpPr>
            <a:cxnSpLocks/>
          </p:cNvCxnSpPr>
          <p:nvPr/>
        </p:nvCxnSpPr>
        <p:spPr>
          <a:xfrm>
            <a:off x="2486999" y="2141688"/>
            <a:ext cx="19726" cy="40501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FAD1E46-4AA7-4187-93ED-7558E49A2E3A}"/>
              </a:ext>
            </a:extLst>
          </p:cNvPr>
          <p:cNvSpPr/>
          <p:nvPr/>
        </p:nvSpPr>
        <p:spPr>
          <a:xfrm>
            <a:off x="2289786" y="3954517"/>
            <a:ext cx="433878" cy="30003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E963CF-9778-4F93-B691-CC09996A1A7C}"/>
              </a:ext>
            </a:extLst>
          </p:cNvPr>
          <p:cNvCxnSpPr>
            <a:cxnSpLocks/>
          </p:cNvCxnSpPr>
          <p:nvPr/>
        </p:nvCxnSpPr>
        <p:spPr>
          <a:xfrm>
            <a:off x="5618350" y="2110902"/>
            <a:ext cx="0" cy="408089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C838413-0985-4DA1-8092-C4FBF0A422D2}"/>
              </a:ext>
            </a:extLst>
          </p:cNvPr>
          <p:cNvSpPr txBox="1"/>
          <p:nvPr/>
        </p:nvSpPr>
        <p:spPr>
          <a:xfrm>
            <a:off x="5618350" y="2110903"/>
            <a:ext cx="306374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kern="0" dirty="0">
                <a:solidFill>
                  <a:srgbClr val="FF5F00"/>
                </a:solidFill>
                <a:latin typeface="+mj-lt"/>
              </a:rPr>
              <a:t>Curated Zone (Silver)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ETL Processes: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Metadata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Spark (Databricks)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Transformations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FF5F00"/>
                </a:solidFill>
              </a:rPr>
              <a:t>Slowly Changing Dimensions Type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kern="0" dirty="0">
                <a:solidFill>
                  <a:srgbClr val="FF5F00"/>
                </a:solidFill>
              </a:rPr>
              <a:t>Delta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Spark Tables (one to one : source -&gt; curated zone)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kern="0" dirty="0">
                <a:solidFill>
                  <a:srgbClr val="FF5F00"/>
                </a:solidFill>
              </a:rPr>
              <a:t>Azure Synapse Serverless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kern="0" dirty="0">
                <a:solidFill>
                  <a:srgbClr val="FF5F00"/>
                </a:solidFill>
              </a:rPr>
              <a:t>Views on Delta Tables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Azure Databricks SQL Analytics 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90FD2A-D46E-422F-A690-B9A7D2AA7940}"/>
              </a:ext>
            </a:extLst>
          </p:cNvPr>
          <p:cNvCxnSpPr>
            <a:cxnSpLocks/>
          </p:cNvCxnSpPr>
          <p:nvPr/>
        </p:nvCxnSpPr>
        <p:spPr>
          <a:xfrm>
            <a:off x="8778171" y="2110901"/>
            <a:ext cx="0" cy="399380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3FA8D4-E4D3-4466-B09B-2E771A6851DE}"/>
              </a:ext>
            </a:extLst>
          </p:cNvPr>
          <p:cNvSpPr txBox="1"/>
          <p:nvPr/>
        </p:nvSpPr>
        <p:spPr>
          <a:xfrm>
            <a:off x="8880871" y="2110902"/>
            <a:ext cx="306374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kern="0" dirty="0">
                <a:solidFill>
                  <a:srgbClr val="FF5F00"/>
                </a:solidFill>
                <a:latin typeface="+mj-lt"/>
              </a:rPr>
              <a:t>Serve Zone (Gold)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ETL Processes: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Metadata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Spark (Databricks)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Transformations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kern="0" dirty="0">
                <a:solidFill>
                  <a:srgbClr val="FF5F00"/>
                </a:solidFill>
              </a:rPr>
              <a:t>Data Model (Kimball)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kern="0" dirty="0">
                <a:solidFill>
                  <a:srgbClr val="FF5F00"/>
                </a:solidFill>
              </a:rPr>
              <a:t>Delta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Spark Tables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strike="sngStrik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Model based on 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kern="0" dirty="0">
                <a:solidFill>
                  <a:srgbClr val="FF5F00"/>
                </a:solidFill>
              </a:rPr>
              <a:t>Materialized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kern="0" dirty="0">
                <a:solidFill>
                  <a:srgbClr val="FF5F00"/>
                </a:solidFill>
              </a:rPr>
              <a:t>Azure Synapse Serverless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b="1" kern="0" dirty="0">
                <a:solidFill>
                  <a:srgbClr val="FF5F00"/>
                </a:solidFill>
              </a:rPr>
              <a:t>Views on Delta Tables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Azure Databricks SQL Analytics 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2"/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0781B06-6AFE-4ADD-BDF7-1C952EA2FFE9}"/>
              </a:ext>
            </a:extLst>
          </p:cNvPr>
          <p:cNvSpPr/>
          <p:nvPr/>
        </p:nvSpPr>
        <p:spPr>
          <a:xfrm>
            <a:off x="5414365" y="3954517"/>
            <a:ext cx="433878" cy="30003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A2BB89F-E12F-4335-9DFA-B6903061CFBC}"/>
              </a:ext>
            </a:extLst>
          </p:cNvPr>
          <p:cNvSpPr/>
          <p:nvPr/>
        </p:nvSpPr>
        <p:spPr>
          <a:xfrm>
            <a:off x="8561232" y="3954517"/>
            <a:ext cx="433878" cy="30003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247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4415-D772-4707-BE1C-B309718B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LAKEHOUSE – VIRTUAL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7F44-E6BC-4A9D-A54A-89168B9AD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Virtual Model = Views on Azure Synapse Serverless</a:t>
            </a:r>
          </a:p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Synapse Serverless</a:t>
            </a:r>
          </a:p>
          <a:p>
            <a:pPr lvl="1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Support for </a:t>
            </a:r>
            <a:r>
              <a:rPr lang="en-US" sz="3200" dirty="0">
                <a:solidFill>
                  <a:srgbClr val="FF6600"/>
                </a:solidFill>
              </a:rPr>
              <a:t>Delta Format</a:t>
            </a:r>
          </a:p>
          <a:p>
            <a:pPr lvl="2"/>
            <a:r>
              <a:rPr lang="en-US" sz="28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Parquet + manifest files</a:t>
            </a:r>
          </a:p>
          <a:p>
            <a:pPr lvl="1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Problems with performance</a:t>
            </a:r>
          </a:p>
          <a:p>
            <a:pPr lvl="2"/>
            <a:r>
              <a:rPr lang="en-US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Query Performance Insights</a:t>
            </a:r>
          </a:p>
          <a:p>
            <a:pPr lvl="3"/>
            <a:r>
              <a:rPr lang="en-US" dirty="0">
                <a:solidFill>
                  <a:srgbClr val="FF66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</a:t>
            </a:r>
            <a:r>
              <a:rPr lang="en-US" dirty="0" err="1">
                <a:solidFill>
                  <a:srgbClr val="FF66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JocaPC</a:t>
            </a:r>
            <a:r>
              <a:rPr lang="en-US" dirty="0">
                <a:solidFill>
                  <a:srgbClr val="FF66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66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qpi</a:t>
            </a:r>
            <a:r>
              <a:rPr lang="en-US" dirty="0">
                <a:solidFill>
                  <a:srgbClr val="FF66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Query Performance Insight - analyze performance of your SQL Server Database Engine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89B8-C842-437C-9430-E158B148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5F4CE-9C0D-4998-B152-794CC10D2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108" y="2552499"/>
            <a:ext cx="4334692" cy="17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2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A19-E433-47E0-8143-61A9356D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LAKEHOUSE – MODEL MATERIALIZATION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50B13-D6FF-4D8E-96C3-98BF4C7A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Synapse Serverless</a:t>
            </a:r>
          </a:p>
          <a:p>
            <a:pPr lvl="1"/>
            <a:r>
              <a:rPr lang="en-US" sz="2800" dirty="0">
                <a:solidFill>
                  <a:srgbClr val="FF6600"/>
                </a:solidFill>
              </a:rPr>
              <a:t>CTAS – Create Table As Select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Databricks</a:t>
            </a:r>
          </a:p>
          <a:p>
            <a:pPr lvl="1"/>
            <a:r>
              <a:rPr lang="en-US" sz="2800" dirty="0">
                <a:solidFill>
                  <a:srgbClr val="FF6600"/>
                </a:solidFill>
              </a:rPr>
              <a:t>Custom solution 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-&gt; Table (DDL)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-&gt; Merge-&gt;Table</a:t>
            </a:r>
          </a:p>
          <a:p>
            <a:pPr lvl="1"/>
            <a:r>
              <a:rPr lang="en-US" sz="2800" dirty="0">
                <a:solidFill>
                  <a:srgbClr val="FF6600"/>
                </a:solidFill>
              </a:rPr>
              <a:t>Delta Live Tables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Now GA 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D740C-411B-44FB-9236-1EF98C31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AB97D-C65B-4FDB-8AAE-BBC6BB81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033" y="1825625"/>
            <a:ext cx="3117032" cy="36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14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876C-58B9-4008-BC63-3E69038E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DLH- MODEL MATERIALIZATION – CUSTOM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51251-4D29-4F11-BA36-CFB77876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D739B8-E9F6-4FCD-9203-EDEF6781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3" y="1842173"/>
            <a:ext cx="5365771" cy="4299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6D92F-701B-47C1-9E9B-22C5B88CD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76" y="1791440"/>
            <a:ext cx="5365771" cy="456491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A810753-3ECF-4D32-9235-254F2E6E1A2E}"/>
              </a:ext>
            </a:extLst>
          </p:cNvPr>
          <p:cNvSpPr/>
          <p:nvPr/>
        </p:nvSpPr>
        <p:spPr>
          <a:xfrm>
            <a:off x="5766121" y="3429000"/>
            <a:ext cx="659757" cy="76103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83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D411-40CD-4B02-A10C-11FD471F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DLH - MODEL MATERIALIZATION – CUSTOM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FFBCC-C60B-4F46-A533-DFE59C46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623AD-3540-49AF-ACA6-4CBE56CCF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792" y="2138326"/>
            <a:ext cx="6644833" cy="421802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C5D37CE-8FC8-45C2-9B04-0191D7621EDA}"/>
              </a:ext>
            </a:extLst>
          </p:cNvPr>
          <p:cNvSpPr/>
          <p:nvPr/>
        </p:nvSpPr>
        <p:spPr>
          <a:xfrm>
            <a:off x="4423458" y="3486303"/>
            <a:ext cx="659757" cy="76103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DCAF3-534B-44EC-9EF9-BF28CABFF1A0}"/>
              </a:ext>
            </a:extLst>
          </p:cNvPr>
          <p:cNvSpPr txBox="1"/>
          <p:nvPr/>
        </p:nvSpPr>
        <p:spPr>
          <a:xfrm>
            <a:off x="646570" y="1968560"/>
            <a:ext cx="36293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6600"/>
                </a:solidFill>
              </a:rPr>
              <a:t>Processing Type: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SCD Type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SCD Type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Truncate/Insert</a:t>
            </a:r>
          </a:p>
          <a:p>
            <a:r>
              <a:rPr lang="en-US" sz="3200" b="1" dirty="0">
                <a:solidFill>
                  <a:srgbClr val="FF6600"/>
                </a:solidFill>
              </a:rPr>
              <a:t>Configuration: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Hash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 Primary Keys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8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46A31-6E8F-4C6D-936C-14792ACC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DLH - MODEL MATERIALIZATION – CUSTOM SOLUTION –DEPENDENCIES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E920F-9BAE-46E1-8642-689A2528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1679A-50A3-49C8-BA8F-49D3FCF7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02" y="2864362"/>
            <a:ext cx="3117032" cy="3674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BBD1D8-FB37-4AB8-86C4-7C800C445849}"/>
              </a:ext>
            </a:extLst>
          </p:cNvPr>
          <p:cNvSpPr txBox="1"/>
          <p:nvPr/>
        </p:nvSpPr>
        <p:spPr>
          <a:xfrm>
            <a:off x="838200" y="1727693"/>
            <a:ext cx="10740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lt"/>
              </a:rPr>
              <a:t>Azure Databricks processing engine - Job Cluster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</a:rPr>
              <a:t>The Azure Databricks job scheduler creates a job cluster when you run a job on a new job cluster and terminates the cluster when the job is complete. You cannot restart a job cluster.</a:t>
            </a:r>
            <a:endParaRPr kumimoji="0" lang="pl-PL" sz="2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6F429BC-DC08-426F-8D62-2203ED16A3AF}"/>
              </a:ext>
            </a:extLst>
          </p:cNvPr>
          <p:cNvSpPr/>
          <p:nvPr/>
        </p:nvSpPr>
        <p:spPr>
          <a:xfrm>
            <a:off x="5436243" y="4321119"/>
            <a:ext cx="659757" cy="76103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5D02A-6B30-A092-F9A8-BE3CAE2D4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509" y="2927350"/>
            <a:ext cx="547295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05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E607-A257-49FC-8B28-EBF82EF4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LAKEHOUSE – SURROGATE KEYS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208E9-F068-4215-BEEB-2DAF0A83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2773B-1A40-4688-8FC2-B9E41E3A9339}"/>
              </a:ext>
            </a:extLst>
          </p:cNvPr>
          <p:cNvSpPr txBox="1"/>
          <p:nvPr/>
        </p:nvSpPr>
        <p:spPr>
          <a:xfrm>
            <a:off x="838200" y="1845420"/>
            <a:ext cx="1051068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[</a:t>
            </a:r>
            <a:r>
              <a:rPr lang="en-US" sz="2000" b="1" dirty="0">
                <a:solidFill>
                  <a:srgbClr val="FF6600"/>
                </a:solidFill>
                <a:latin typeface="+mj-lt"/>
              </a:rPr>
              <a:t>Ralph </a:t>
            </a:r>
            <a:r>
              <a:rPr lang="en-US" sz="2000" b="1" dirty="0" err="1">
                <a:solidFill>
                  <a:srgbClr val="FF6600"/>
                </a:solidFill>
                <a:latin typeface="+mj-lt"/>
              </a:rPr>
              <a:t>Kimbal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]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”Actually, a surrogate key in a data warehouse is more than just a substitute for a natural key. In a data warehouse, a surrogate key is a necessary generalization of the natural production key and is one of the basic elements of data warehouse design.”</a:t>
            </a:r>
          </a:p>
          <a:p>
            <a:pPr algn="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	</a:t>
            </a:r>
            <a:r>
              <a:rPr lang="en-US" sz="1400" i="1" u="sng" dirty="0">
                <a:solidFill>
                  <a:srgbClr val="FF6600"/>
                </a:solidFill>
                <a:latin typeface="+mj-lt"/>
              </a:rPr>
              <a:t>Source: </a:t>
            </a:r>
            <a:r>
              <a:rPr lang="en-US" sz="1400" i="1" u="sng" dirty="0">
                <a:solidFill>
                  <a:srgbClr val="FF66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https://www.kimballgroup.com/1998/05/surrogate-keys/</a:t>
            </a:r>
            <a:endParaRPr lang="en-US" sz="1400" i="1" u="sng" dirty="0">
              <a:solidFill>
                <a:srgbClr val="FF660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C4000-04F4-4996-A817-A6BD712AD0EE}"/>
              </a:ext>
            </a:extLst>
          </p:cNvPr>
          <p:cNvSpPr txBox="1"/>
          <p:nvPr/>
        </p:nvSpPr>
        <p:spPr>
          <a:xfrm>
            <a:off x="1104900" y="3402724"/>
            <a:ext cx="4404796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monotonically_increasing_id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6600"/>
                </a:solidFill>
              </a:rPr>
              <a:t>row_number</a:t>
            </a:r>
            <a:r>
              <a:rPr lang="en-US" sz="2400" dirty="0">
                <a:solidFill>
                  <a:srgbClr val="FF6600"/>
                </a:solidFill>
              </a:rPr>
              <a:t>() Rank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ZipWithIndex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ZipWithUniqueIndex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6600"/>
                </a:solidFill>
              </a:rPr>
              <a:t>Row Hash with hash()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6600"/>
                </a:solidFill>
              </a:rPr>
              <a:t>Generated Columns - IDENTITY</a:t>
            </a:r>
          </a:p>
        </p:txBody>
      </p:sp>
      <p:pic>
        <p:nvPicPr>
          <p:cNvPr id="9" name="Picture 8" descr="A picture containing shoji&#10;&#10;Description automatically generated">
            <a:extLst>
              <a:ext uri="{FF2B5EF4-FFF2-40B4-BE49-F238E27FC236}">
                <a16:creationId xmlns:a16="http://schemas.microsoft.com/office/drawing/2014/main" id="{24658949-F988-012C-0836-6003FD51B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3" y="3692923"/>
            <a:ext cx="2409827" cy="240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E607-A257-49FC-8B28-EBF82EF4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LAKAHOUSE – HASH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208E9-F068-4215-BEEB-2DAF0A83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DCD2E-1F6A-4388-AED1-DF9514EA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47" y="3450583"/>
            <a:ext cx="4639597" cy="2205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401587-36E5-4E29-A981-1B893C5D4AD1}"/>
              </a:ext>
            </a:extLst>
          </p:cNvPr>
          <p:cNvSpPr txBox="1"/>
          <p:nvPr/>
        </p:nvSpPr>
        <p:spPr>
          <a:xfrm>
            <a:off x="794147" y="1883585"/>
            <a:ext cx="49589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“A </a:t>
            </a:r>
            <a:r>
              <a:rPr lang="en-US" sz="2000" b="0" i="0" dirty="0">
                <a:solidFill>
                  <a:srgbClr val="FF6600"/>
                </a:solidFill>
                <a:effectLst/>
              </a:rPr>
              <a:t>hash function </a:t>
            </a:r>
            <a:r>
              <a:rPr lang="en-US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takes a group of characters (called a key) and maps it to a value of a certain length (called a hash value or hash)”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C0A3A8-8311-4612-A4D6-BFA46ADABDC9}"/>
              </a:ext>
            </a:extLst>
          </p:cNvPr>
          <p:cNvSpPr txBox="1"/>
          <p:nvPr/>
        </p:nvSpPr>
        <p:spPr>
          <a:xfrm>
            <a:off x="5156597" y="6048573"/>
            <a:ext cx="6908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u="sng" dirty="0">
                <a:solidFill>
                  <a:srgbClr val="FF66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https://spark.apache.org/docs/latest/api/sql/search.html?q=hash</a:t>
            </a:r>
            <a:endParaRPr lang="en-US" sz="1400" i="1" u="sng" dirty="0">
              <a:solidFill>
                <a:srgbClr val="FF6600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6329CA-1C11-49BF-A3D2-9C403EEED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5805488" cy="43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56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FE607-A257-49FC-8B28-EBF82EF4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LAKAHOUSE – SPARK ANSI COMPLIANCE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208E9-F068-4215-BEEB-2DAF0A83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08A01-62E2-45E7-B074-825CC8C246C7}"/>
              </a:ext>
            </a:extLst>
          </p:cNvPr>
          <p:cNvSpPr txBox="1"/>
          <p:nvPr/>
        </p:nvSpPr>
        <p:spPr>
          <a:xfrm>
            <a:off x="311943" y="5493175"/>
            <a:ext cx="117014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true, Spark attempts to conform to the ANSI SQL specification: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Throws a runtime exception if an overflow occurs in any operation on an integer or decimal field.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Forbids using the reserved keywords of ANSI SQL as identifiers in the SQL parser.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0F87D-4167-982E-9C1F-9147A6415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684218"/>
            <a:ext cx="8144490" cy="9651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04E11-4BE5-2764-55FF-10A039F96790}"/>
              </a:ext>
            </a:extLst>
          </p:cNvPr>
          <p:cNvSpPr txBox="1"/>
          <p:nvPr/>
        </p:nvSpPr>
        <p:spPr>
          <a:xfrm>
            <a:off x="4699396" y="2423059"/>
            <a:ext cx="69080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u="sng" dirty="0">
                <a:solidFill>
                  <a:srgbClr val="FF6600"/>
                </a:solidFill>
                <a:latin typeface="+mj-lt"/>
              </a:rPr>
              <a:t>https://www.ansi.org/search#q=sql&amp;sort=relevancy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102DF3-5DE8-4DCD-BA72-CDF17CA58E61}"/>
              </a:ext>
            </a:extLst>
          </p:cNvPr>
          <p:cNvSpPr/>
          <p:nvPr/>
        </p:nvSpPr>
        <p:spPr>
          <a:xfrm>
            <a:off x="311943" y="2914457"/>
            <a:ext cx="6161808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b="1" dirty="0">
                <a:solidFill>
                  <a:srgbClr val="FF6600"/>
                </a:solidFill>
                <a:latin typeface="+mj-lt"/>
              </a:rPr>
              <a:t>Using RDD (Spark)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data </a:t>
            </a:r>
            <a:r>
              <a:rPr lang="en-US" sz="14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sc.textFile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(...).split(</a:t>
            </a:r>
            <a:r>
              <a:rPr lang="en-US" sz="1400" dirty="0">
                <a:solidFill>
                  <a:srgbClr val="183691"/>
                </a:solidFill>
                <a:latin typeface="Consolas"/>
                <a:ea typeface="ＭＳ 明朝"/>
                <a:cs typeface="Consolas"/>
              </a:rPr>
              <a:t>"\t"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)</a:t>
            </a:r>
            <a:endParaRPr lang="en-US" sz="14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data.map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sz="14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x: (x[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[int(x[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]), 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])) \</a:t>
            </a:r>
            <a:endParaRPr lang="en-US" sz="14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</a:t>
            </a:r>
            <a:r>
              <a:rPr lang="en-US" sz="1400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reduceByKey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sz="14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x, y: [x[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sz="14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+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y[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x[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sz="14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+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y[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]]) \</a:t>
            </a:r>
            <a:endParaRPr lang="en-US" sz="14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.map(</a:t>
            </a:r>
            <a:r>
              <a:rPr lang="en-US" sz="14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x: [x[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x[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][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sz="14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/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x[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][</a:t>
            </a:r>
            <a:r>
              <a:rPr lang="en-US" sz="14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]]) \</a:t>
            </a:r>
            <a:endParaRPr lang="en-US" sz="1400" dirty="0"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.collect()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275A29-9F71-4754-A9B1-76A7F8726C1B}"/>
              </a:ext>
            </a:extLst>
          </p:cNvPr>
          <p:cNvSpPr/>
          <p:nvPr/>
        </p:nvSpPr>
        <p:spPr>
          <a:xfrm>
            <a:off x="6798605" y="3076384"/>
            <a:ext cx="4174195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6600"/>
                </a:solidFill>
                <a:latin typeface="+mj-lt"/>
              </a:rPr>
              <a:t>Using SQL (Spark)</a:t>
            </a:r>
          </a:p>
          <a:p>
            <a:r>
              <a:rPr lang="en-US" dirty="0">
                <a:solidFill>
                  <a:srgbClr val="183691"/>
                </a:solidFill>
                <a:latin typeface="Consolas"/>
                <a:cs typeface="Consolas"/>
              </a:rPr>
              <a:t>SELECT</a:t>
            </a:r>
            <a:r>
              <a:rPr lang="en-US" dirty="0">
                <a:latin typeface="Consolas"/>
                <a:cs typeface="Consolas"/>
              </a:rPr>
              <a:t> name, avg(age) </a:t>
            </a:r>
          </a:p>
          <a:p>
            <a:r>
              <a:rPr lang="en-US" dirty="0">
                <a:solidFill>
                  <a:srgbClr val="183691"/>
                </a:solidFill>
                <a:latin typeface="Consolas"/>
                <a:cs typeface="Consolas"/>
              </a:rPr>
              <a:t> FROM</a:t>
            </a:r>
            <a:r>
              <a:rPr lang="en-US" dirty="0">
                <a:latin typeface="Consolas"/>
                <a:cs typeface="Consolas"/>
              </a:rPr>
              <a:t> people </a:t>
            </a:r>
            <a:r>
              <a:rPr lang="en-US" dirty="0">
                <a:solidFill>
                  <a:srgbClr val="183691"/>
                </a:solidFill>
                <a:latin typeface="Consolas"/>
                <a:cs typeface="Consolas"/>
              </a:rPr>
              <a:t>GROUP</a:t>
            </a:r>
            <a:r>
              <a:rPr lang="en-US" dirty="0">
                <a:latin typeface="Consolas"/>
                <a:cs typeface="Consolas"/>
              </a:rPr>
              <a:t> BY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DA207-37A3-98B4-6F92-ADD462FC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4691274"/>
            <a:ext cx="43815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39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5CBE-7BCC-4718-B824-B154E304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LAKEHOUSE – DELTA LIVE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34372-D5CA-49AF-8E10-B5A1FDC9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10914" cy="2479675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a </a:t>
            </a:r>
            <a:r>
              <a:rPr lang="en-US" sz="3200" dirty="0">
                <a:solidFill>
                  <a:srgbClr val="FF6600"/>
                </a:solidFill>
              </a:rPr>
              <a:t>Live Tables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lvl="1"/>
            <a:r>
              <a:rPr lang="en-US" sz="28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Live Tables are materialized views for the </a:t>
            </a:r>
            <a:r>
              <a:rPr lang="en-US" sz="2800" strike="sngStrike" dirty="0" err="1">
                <a:solidFill>
                  <a:srgbClr val="FF6600"/>
                </a:solidFill>
              </a:rPr>
              <a:t>lakehouse</a:t>
            </a:r>
            <a:r>
              <a:rPr lang="en-US" sz="2800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lvl="1"/>
            <a:r>
              <a:rPr lang="en-US" sz="2800" b="1" dirty="0">
                <a:solidFill>
                  <a:srgbClr val="FF5F00"/>
                </a:solidFill>
              </a:rPr>
              <a:t>Declarative ETL</a:t>
            </a:r>
          </a:p>
          <a:p>
            <a:pPr lvl="1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800" dirty="0">
                <a:solidFill>
                  <a:srgbClr val="FF6600"/>
                </a:solidFill>
              </a:rPr>
              <a:t>Live Table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is: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Defined by a SQL query (or Python)</a:t>
            </a:r>
          </a:p>
          <a:p>
            <a:pPr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Created and kept up-to-date by a pipeline </a:t>
            </a:r>
          </a:p>
          <a:p>
            <a:pPr lvl="2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4BAB8-50FE-44AB-A0F0-D5D2B135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AC839-AE98-44EA-BAE2-23BEE94F4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87" y="3429000"/>
            <a:ext cx="3671345" cy="2707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6D181-DD43-4C1D-CC02-E4330883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68" y="4144258"/>
            <a:ext cx="7020468" cy="21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1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1C1C-B7BF-4F25-B944-3E580E0E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3089276"/>
            <a:ext cx="10650764" cy="1500187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  <a:cs typeface="+mn-cs"/>
              </a:rPr>
              <a:t>AZURE</a:t>
            </a:r>
            <a:r>
              <a:rPr lang="en-US" sz="4800" b="1" dirty="0">
                <a:solidFill>
                  <a:srgbClr val="FF5F00"/>
                </a:solidFill>
                <a:ea typeface="+mn-ea"/>
                <a:cs typeface="+mn-cs"/>
              </a:rPr>
              <a:t> DATA LAKEHOUSE</a:t>
            </a:r>
            <a:r>
              <a:rPr lang="en-US" sz="5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	</a:t>
            </a:r>
            <a:r>
              <a:rPr lang="en-US" sz="4800" b="1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JUŻ ROK NA PRODUKCJI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0BA1-7FD7-4635-A1B3-C8B210391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1920585"/>
            <a:ext cx="10515600" cy="1168691"/>
          </a:xfrm>
        </p:spPr>
        <p:txBody>
          <a:bodyPr anchor="ctr"/>
          <a:lstStyle/>
          <a:p>
            <a:r>
              <a:rPr lang="en-US" b="1" dirty="0">
                <a:latin typeface="+mj-lt"/>
              </a:rPr>
              <a:t>Tomasz Krawczyk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594EE-13B1-4192-B3BD-2C8D42B5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BAD6B7-3F70-452E-98A3-4E4C9A74B810}"/>
              </a:ext>
            </a:extLst>
          </p:cNvPr>
          <p:cNvCxnSpPr>
            <a:cxnSpLocks/>
          </p:cNvCxnSpPr>
          <p:nvPr/>
        </p:nvCxnSpPr>
        <p:spPr>
          <a:xfrm>
            <a:off x="1006764" y="4589463"/>
            <a:ext cx="10241339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04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EF0A0D-A25E-0AEA-2EEE-BF6F42B3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45" y="4163399"/>
            <a:ext cx="3667125" cy="1235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2BFFE-745A-D372-C235-84717182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LAKEHOUSE – DELTA LIVE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41B1-1DE4-585D-9174-CFC2A8CD7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1750" cy="2419777"/>
          </a:xfrm>
        </p:spPr>
        <p:txBody>
          <a:bodyPr/>
          <a:lstStyle/>
          <a:p>
            <a:r>
              <a:rPr lang="en-US" dirty="0">
                <a:solidFill>
                  <a:srgbClr val="FF6600"/>
                </a:solidFill>
              </a:rPr>
              <a:t>Change data capture with Delta Live Tables</a:t>
            </a:r>
          </a:p>
          <a:p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 = APPLY CHANGES</a:t>
            </a:r>
          </a:p>
          <a:p>
            <a:r>
              <a:rPr lang="en-US" dirty="0">
                <a:solidFill>
                  <a:srgbClr val="FF6600"/>
                </a:solidFill>
              </a:rPr>
              <a:t>Slowly Changing Dimensions Type2</a:t>
            </a:r>
          </a:p>
          <a:p>
            <a:pPr lvl="1"/>
            <a:r>
              <a:rPr lang="en-US" dirty="0">
                <a:solidFill>
                  <a:srgbClr val="FF6600"/>
                </a:solidFill>
              </a:rPr>
              <a:t> Roadmap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B9C80-DEC9-E470-4221-2CEAFA1F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B300FF-6E14-47FE-B7DF-94F07189B298}"/>
              </a:ext>
            </a:extLst>
          </p:cNvPr>
          <p:cNvSpPr txBox="1"/>
          <p:nvPr/>
        </p:nvSpPr>
        <p:spPr>
          <a:xfrm>
            <a:off x="5838825" y="4626330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kern="0" dirty="0">
                <a:solidFill>
                  <a:srgbClr val="FF6600"/>
                </a:solidFill>
              </a:rPr>
              <a:t>https://docs.microsoft.com/en-us/azure/databricks/data-engineering/delta-live-tables/delta-live-tables-cdc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312424-6F85-BD0C-0122-1E35D99C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2" y="1769028"/>
            <a:ext cx="5534025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3BA16-4D89-3F4B-5467-A0B006D9F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998" y="4977197"/>
            <a:ext cx="8431430" cy="123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01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DATABRICKS SQL ANALYTICS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1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620EFF-0295-4697-AF62-F357E9773295}"/>
              </a:ext>
            </a:extLst>
          </p:cNvPr>
          <p:cNvSpPr txBox="1"/>
          <p:nvPr/>
        </p:nvSpPr>
        <p:spPr>
          <a:xfrm>
            <a:off x="640581" y="1776863"/>
            <a:ext cx="113797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+mj-lt"/>
              </a:rPr>
              <a:t>SQL Analytics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</a:rPr>
              <a:t>allows customers to operate a multi-cloud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+mj-lt"/>
              </a:rPr>
              <a:t>lakehouse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+mj-lt"/>
              </a:rPr>
              <a:t> architecture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</a:rPr>
              <a:t>that provides data warehousing performance at data lake economics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052CA-4794-47C3-96C7-B38948A1BC5C}"/>
              </a:ext>
            </a:extLst>
          </p:cNvPr>
          <p:cNvSpPr txBox="1"/>
          <p:nvPr/>
        </p:nvSpPr>
        <p:spPr>
          <a:xfrm>
            <a:off x="8479751" y="6313765"/>
            <a:ext cx="4249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Source: </a:t>
            </a: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https://databricks.com/product/sql-analytics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34A5B-AF31-9DB5-CC9E-835C8103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266" y="2830301"/>
            <a:ext cx="6096667" cy="3448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A01E5D-0099-32B4-F706-758A2A7B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170175"/>
            <a:ext cx="3200400" cy="29432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EDCD9B-10AD-E5D9-EC10-AB4B2ADDB0A5}"/>
              </a:ext>
            </a:extLst>
          </p:cNvPr>
          <p:cNvSpPr/>
          <p:nvPr/>
        </p:nvSpPr>
        <p:spPr>
          <a:xfrm>
            <a:off x="1152525" y="5603290"/>
            <a:ext cx="2886075" cy="476250"/>
          </a:xfrm>
          <a:prstGeom prst="round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6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752F-A94D-455C-8200-E260CD8F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LAKAHOUSE – PROCESSING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42571-72B7-4C8A-ACBF-17F160BE6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2799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PHOTON ENGINE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SPARK SETTINGS</a:t>
            </a:r>
          </a:p>
          <a:p>
            <a:r>
              <a:rPr lang="en-US" dirty="0">
                <a:solidFill>
                  <a:srgbClr val="FF6600"/>
                </a:solidFill>
              </a:rPr>
              <a:t>DATA PARTITIONING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 INTO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PARTITION PRUNNING</a:t>
            </a:r>
          </a:p>
          <a:p>
            <a:pPr lvl="1"/>
            <a:r>
              <a:rPr lang="en-US" dirty="0">
                <a:solidFill>
                  <a:srgbClr val="FF6600"/>
                </a:solidFill>
              </a:rPr>
              <a:t>LOW SHUFFLE MERGE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OPTIMIZE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Z-ORDER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BLOOM INDEX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INSERT OVERWRITE instead of TRUNCATE /INSERT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SCHEMA EVOLUTION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OR REPLACE AS SELECT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A1635-6199-4F49-8B2B-35041381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6148" name="Picture 4" descr="thumbnail image 3 of blog post titled &#10; &#10; &#10;  &#10; &#10; &#10; &#10;    &#10;  &#10;   &#10;    &#10;      &#10;       Turbocharge Azure Databricks with Photon powered Delta Engine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0B2CA179-D1D8-F17C-101E-4627FC6DF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25" y="1650156"/>
            <a:ext cx="4752975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82264-AEE2-93E7-F438-B70D58FE79CF}"/>
              </a:ext>
            </a:extLst>
          </p:cNvPr>
          <p:cNvSpPr txBox="1"/>
          <p:nvPr/>
        </p:nvSpPr>
        <p:spPr>
          <a:xfrm>
            <a:off x="7229475" y="4445744"/>
            <a:ext cx="4648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kern="0" dirty="0">
                <a:solidFill>
                  <a:schemeClr val="accent2"/>
                </a:solidFill>
              </a:rPr>
              <a:t>https://techcommunity.microsoft.com/t5/analytics-on-azure-blog/turbocharge-azure-databricks-with-photon-powered-delta-engine/ba-p/1694929</a:t>
            </a:r>
          </a:p>
        </p:txBody>
      </p:sp>
    </p:spTree>
    <p:extLst>
      <p:ext uri="{BB962C8B-B14F-4D97-AF65-F5344CB8AC3E}">
        <p14:creationId xmlns:p14="http://schemas.microsoft.com/office/powerpoint/2010/main" val="789302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7E99-F2F7-4206-A3AF-C05FB074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LAKAHOUSE – MAINTENANCE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76933-04FA-4B09-B657-6EE3BF0D8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52" y="1614488"/>
            <a:ext cx="4114801" cy="284321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6600"/>
                </a:solidFill>
              </a:rPr>
              <a:t>DELTA TIME TRAVEL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DESCRIBE HISTORY, RESTORE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OPTIMIZE 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Z-ORDER</a:t>
            </a:r>
          </a:p>
          <a:p>
            <a:r>
              <a:rPr lang="en-US" dirty="0">
                <a:solidFill>
                  <a:srgbClr val="FF6600"/>
                </a:solidFill>
              </a:rPr>
              <a:t>VACUUM </a:t>
            </a:r>
          </a:p>
          <a:p>
            <a:pPr lvl="1"/>
            <a:r>
              <a:rPr lang="en-US" dirty="0">
                <a:solidFill>
                  <a:srgbClr val="FF6600"/>
                </a:solidFill>
              </a:rPr>
              <a:t>DLT –Auto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 Vacuum –on the roadmap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9836F-49BE-49C8-9DAD-1E5B14D0E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D2E805C3-1E92-019A-2F2A-F60CAC58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29" y="2210242"/>
            <a:ext cx="5882119" cy="4146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C4A4B9-E4BB-8C88-A455-0EFD405364FF}"/>
              </a:ext>
            </a:extLst>
          </p:cNvPr>
          <p:cNvSpPr txBox="1"/>
          <p:nvPr/>
        </p:nvSpPr>
        <p:spPr>
          <a:xfrm>
            <a:off x="5786929" y="1528763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F6600"/>
                </a:solidFill>
              </a:rPr>
              <a:t>MERGE OPERATION</a:t>
            </a:r>
          </a:p>
        </p:txBody>
      </p:sp>
    </p:spTree>
    <p:extLst>
      <p:ext uri="{BB962C8B-B14F-4D97-AF65-F5344CB8AC3E}">
        <p14:creationId xmlns:p14="http://schemas.microsoft.com/office/powerpoint/2010/main" val="3492987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A714-A9B9-2F02-49D8-0206F0AB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LAKEHOUSE -SUMMARY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044D-2197-AEA1-C012-8E234B050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 Lakehouse</a:t>
            </a:r>
          </a:p>
          <a:p>
            <a:pPr lvl="1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Azure Data Lake Gen2 + Azure Databricks + Azure Synapse</a:t>
            </a:r>
          </a:p>
          <a:p>
            <a:pPr lvl="2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Databricks –</a:t>
            </a:r>
            <a:r>
              <a:rPr lang="en-US" b="1" dirty="0">
                <a:solidFill>
                  <a:srgbClr val="FF6600"/>
                </a:solidFill>
              </a:rPr>
              <a:t>Spark compute Engine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SQL Endpoints</a:t>
            </a:r>
          </a:p>
          <a:p>
            <a:pPr lvl="2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Synapse –</a:t>
            </a:r>
            <a:r>
              <a:rPr lang="en-US" b="1" dirty="0">
                <a:solidFill>
                  <a:srgbClr val="FF6600"/>
                </a:solidFill>
              </a:rPr>
              <a:t>Integration pipelines + SQL Serverless</a:t>
            </a:r>
          </a:p>
          <a:p>
            <a:pPr lvl="1"/>
            <a:r>
              <a:rPr lang="en-US" b="1" dirty="0">
                <a:solidFill>
                  <a:srgbClr val="FF6600"/>
                </a:solidFill>
              </a:rPr>
              <a:t>Materialized model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 virtual model</a:t>
            </a:r>
          </a:p>
          <a:p>
            <a:pPr lvl="2"/>
            <a:r>
              <a:rPr lang="en-US" b="1" dirty="0">
                <a:solidFill>
                  <a:srgbClr val="FF6600"/>
                </a:solidFill>
              </a:rPr>
              <a:t>Custom solution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(Spark)</a:t>
            </a:r>
          </a:p>
          <a:p>
            <a:pPr lvl="2"/>
            <a:r>
              <a:rPr lang="en-US" b="1" dirty="0">
                <a:solidFill>
                  <a:srgbClr val="FF6600"/>
                </a:solidFill>
              </a:rPr>
              <a:t>Delta Live Table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(?)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Generic Metadata Framework</a:t>
            </a:r>
          </a:p>
          <a:p>
            <a:pPr lvl="1"/>
            <a:r>
              <a:rPr lang="en-US" dirty="0">
                <a:solidFill>
                  <a:srgbClr val="FF66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 Metadata Framework – case study. How to use it in a project? | Blog Future Processing (future-processing.com)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A2253-763A-F8E8-8DDB-39DD7D08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</p:spTree>
    <p:extLst>
      <p:ext uri="{BB962C8B-B14F-4D97-AF65-F5344CB8AC3E}">
        <p14:creationId xmlns:p14="http://schemas.microsoft.com/office/powerpoint/2010/main" val="1362632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A871B-AA4F-46BE-9425-C5B550CF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3282E-AB88-A8E7-17B2-F6F82D2A10BF}"/>
              </a:ext>
            </a:extLst>
          </p:cNvPr>
          <p:cNvSpPr txBox="1"/>
          <p:nvPr/>
        </p:nvSpPr>
        <p:spPr>
          <a:xfrm>
            <a:off x="4386974" y="2821657"/>
            <a:ext cx="3833101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9600" b="1" spc="-50" dirty="0">
                <a:solidFill>
                  <a:srgbClr val="FF5F00"/>
                </a:solidFill>
                <a:latin typeface="Calibri Light" panose="020F0302020204030204"/>
              </a:rPr>
              <a:t>DEMOS</a:t>
            </a:r>
            <a:endParaRPr lang="pl-PL" sz="96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5164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A871B-AA4F-46BE-9425-C5B550CF1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</a:t>
            </a:r>
            <a:r>
              <a:rPr lang="pl-PL" dirty="0"/>
              <a:t>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1F0F7-3629-AC57-1EF2-395CD48848A9}"/>
              </a:ext>
            </a:extLst>
          </p:cNvPr>
          <p:cNvSpPr txBox="1"/>
          <p:nvPr/>
        </p:nvSpPr>
        <p:spPr>
          <a:xfrm>
            <a:off x="3917945" y="2169153"/>
            <a:ext cx="4235455" cy="200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3800" b="1" spc="-50" dirty="0">
                <a:solidFill>
                  <a:srgbClr val="FF5F00"/>
                </a:solidFill>
                <a:latin typeface="Calibri Light" panose="020F0302020204030204"/>
              </a:rPr>
              <a:t>Q &amp; A</a:t>
            </a:r>
            <a:endParaRPr lang="pl-PL" sz="13800" b="1" spc="-50" dirty="0">
              <a:solidFill>
                <a:srgbClr val="FF5F00"/>
              </a:solidFill>
              <a:latin typeface="Calibri Light" panose="020F03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93F07-7663-5FC8-42D7-B44C0F837BF3}"/>
              </a:ext>
            </a:extLst>
          </p:cNvPr>
          <p:cNvSpPr txBox="1"/>
          <p:nvPr/>
        </p:nvSpPr>
        <p:spPr>
          <a:xfrm>
            <a:off x="4955177" y="4676805"/>
            <a:ext cx="4235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tomasz.k.krawczyk@gmail.com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sz="18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tkrawczyk@future-processing.com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AD9E0-DEF9-7807-57E6-CE320E72483D}"/>
              </a:ext>
            </a:extLst>
          </p:cNvPr>
          <p:cNvSpPr txBox="1"/>
          <p:nvPr/>
        </p:nvSpPr>
        <p:spPr>
          <a:xfrm>
            <a:off x="4038600" y="4286292"/>
            <a:ext cx="12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Contact:</a:t>
            </a:r>
          </a:p>
        </p:txBody>
      </p:sp>
    </p:spTree>
    <p:extLst>
      <p:ext uri="{BB962C8B-B14F-4D97-AF65-F5344CB8AC3E}">
        <p14:creationId xmlns:p14="http://schemas.microsoft.com/office/powerpoint/2010/main" val="2816608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DB3A6F98-78B7-408E-941C-EED240E5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ADD29-F1AA-45A8-B9A6-5B03B6DDB876}"/>
              </a:ext>
            </a:extLst>
          </p:cNvPr>
          <p:cNvSpPr txBox="1"/>
          <p:nvPr/>
        </p:nvSpPr>
        <p:spPr>
          <a:xfrm>
            <a:off x="992513" y="2208206"/>
            <a:ext cx="1019773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My examples (and demos)</a:t>
            </a:r>
            <a:endParaRPr kumimoji="0" lang="pl-PL" sz="2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FF5F00"/>
                </a:solidFill>
                <a:latin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https://github.com/cloud4yourdata/SQLDay2022</a:t>
            </a:r>
            <a:endParaRPr lang="en-US" sz="2000" kern="0" dirty="0">
              <a:solidFill>
                <a:srgbClr val="FF5F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Blogs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kumimoji="0" lang="pl-PL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pages</a:t>
            </a: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,documentation, articles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kern="0" dirty="0">
                <a:solidFill>
                  <a:srgbClr val="FF5F00"/>
                </a:solidFill>
                <a:latin typeface="Calibri" panose="020F0502020204030204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https://docs.microsoft.com/en-us/azure/architecture/solution-ideas/articles/azure-databricks-modern-analytics-architecture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kern="0" dirty="0">
                <a:solidFill>
                  <a:srgbClr val="FF5F00"/>
                </a:solidFill>
                <a:latin typeface="Calibri" panose="020F0502020204030204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https://databricks.com/product/delta-live-tables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kern="0" dirty="0">
                <a:solidFill>
                  <a:srgbClr val="FF5F00"/>
                </a:solidFill>
                <a:latin typeface="Calibri" panose="020F0502020204030204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https://docs.microsoft.com/en-us/azure/databricks/release-notes/runtime/releases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kern="0" dirty="0">
                <a:solidFill>
                  <a:srgbClr val="FF5F00"/>
                </a:solidFill>
                <a:latin typeface="Calibri" panose="020F0502020204030204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https://docs.microsoft.com/en-us/azure/databricks/sql/user/security/access-control/sql-endpoint-acl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kern="0" dirty="0">
                <a:solidFill>
                  <a:srgbClr val="FF5F00"/>
                </a:solidFill>
                <a:latin typeface="Calibri" panose="020F0502020204030204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GB" kern="0" dirty="0">
                <a:solidFill>
                  <a:srgbClr val="FF5F00"/>
                </a:solidFill>
                <a:latin typeface="Calibri" panose="020F050202020403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://www.jamesserra.com/archive/2021/01/data-lakehouse-defined/</a:t>
            </a:r>
            <a:endParaRPr lang="en-GB" kern="0" dirty="0">
              <a:solidFill>
                <a:srgbClr val="FF5F00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https://docs.microsoft.com/en-us/azure/databricks/delta/optimizations/auto-optimize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5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https://pivotalbi.com/local-databricks-development-on-windows/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5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17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2"/>
          <a:srcRect t="29292" b="21714"/>
          <a:stretch/>
        </p:blipFill>
        <p:spPr>
          <a:xfrm>
            <a:off x="295914" y="180974"/>
            <a:ext cx="11676309" cy="9239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" y="1228725"/>
            <a:ext cx="10969326" cy="5629275"/>
          </a:xfrm>
          <a:prstGeom prst="rect">
            <a:avLst/>
          </a:prstGeom>
        </p:spPr>
      </p:pic>
      <p:grpSp>
        <p:nvGrpSpPr>
          <p:cNvPr id="2" name="Grupa 1"/>
          <p:cNvGrpSpPr/>
          <p:nvPr/>
        </p:nvGrpSpPr>
        <p:grpSpPr>
          <a:xfrm>
            <a:off x="295914" y="172953"/>
            <a:ext cx="11676309" cy="6677026"/>
            <a:chOff x="295914" y="172953"/>
            <a:chExt cx="11676309" cy="6677026"/>
          </a:xfrm>
        </p:grpSpPr>
        <p:pic>
          <p:nvPicPr>
            <p:cNvPr id="4" name="Obraz 3"/>
            <p:cNvPicPr>
              <a:picLocks noChangeAspect="1"/>
            </p:cNvPicPr>
            <p:nvPr/>
          </p:nvPicPr>
          <p:blipFill rotWithShape="1">
            <a:blip r:embed="rId2"/>
            <a:srcRect t="29292" b="21714"/>
            <a:stretch/>
          </p:blipFill>
          <p:spPr>
            <a:xfrm>
              <a:off x="295914" y="172953"/>
              <a:ext cx="11676309" cy="923925"/>
            </a:xfrm>
            <a:prstGeom prst="rect">
              <a:avLst/>
            </a:prstGeom>
          </p:spPr>
        </p:pic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80" y="1220704"/>
              <a:ext cx="10969326" cy="562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42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ABOUT 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0CBB4E-56FB-49A8-BEEA-EAA1F06A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14" y="1891579"/>
            <a:ext cx="7650786" cy="3074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A13B3-108B-4B00-8835-0EC6444A8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052" y="1985554"/>
            <a:ext cx="2255521" cy="2133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41F396-AEAD-493B-AB4D-A82DDEE3829D}"/>
              </a:ext>
            </a:extLst>
          </p:cNvPr>
          <p:cNvSpPr/>
          <p:nvPr/>
        </p:nvSpPr>
        <p:spPr>
          <a:xfrm>
            <a:off x="1502668" y="5167311"/>
            <a:ext cx="64951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5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https://github.com/cloud4yourdata/SQLDay2022</a:t>
            </a:r>
            <a:endParaRPr lang="en-US" sz="2400" b="1" dirty="0">
              <a:solidFill>
                <a:srgbClr val="FF5F00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l-PL" sz="2400" b="1" dirty="0">
                <a:solidFill>
                  <a:srgbClr val="FF5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https://github.com/cloud4yourdata</a:t>
            </a:r>
            <a:r>
              <a:rPr lang="en-GB" sz="2400" b="1" dirty="0">
                <a:solidFill>
                  <a:srgbClr val="FF5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2400" b="1" dirty="0">
              <a:solidFill>
                <a:srgbClr val="FF5F00"/>
              </a:solidFill>
            </a:endParaRPr>
          </a:p>
          <a:p>
            <a:r>
              <a:rPr lang="pl-PL" sz="2400" b="1" dirty="0">
                <a:solidFill>
                  <a:srgbClr val="FF5F00"/>
                </a:solidFill>
              </a:rPr>
              <a:t>https://github.com/FP-DataSolutions/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6C9F7-E98B-4B36-B5B1-C25E0387F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052" y="5445590"/>
            <a:ext cx="2854376" cy="942288"/>
          </a:xfrm>
          <a:prstGeom prst="rect">
            <a:avLst/>
          </a:prstGeom>
        </p:spPr>
      </p:pic>
      <p:pic>
        <p:nvPicPr>
          <p:cNvPr id="12" name="Obraz 10">
            <a:extLst>
              <a:ext uri="{FF2B5EF4-FFF2-40B4-BE49-F238E27FC236}">
                <a16:creationId xmlns:a16="http://schemas.microsoft.com/office/drawing/2014/main" id="{95D964F4-4108-4E35-B68E-56627A473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2303" y="4678916"/>
            <a:ext cx="2712125" cy="2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pc="300" dirty="0"/>
              <a:t>AGENDA</a:t>
            </a:r>
            <a:endParaRPr lang="en-US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</a:t>
            </a:r>
            <a:r>
              <a:rPr lang="pl-PL" dirty="0"/>
              <a:t>2022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90C72C-648A-3F86-C8B8-F7F2E2202805}"/>
              </a:ext>
            </a:extLst>
          </p:cNvPr>
          <p:cNvSpPr txBox="1">
            <a:spLocks/>
          </p:cNvSpPr>
          <p:nvPr/>
        </p:nvSpPr>
        <p:spPr>
          <a:xfrm>
            <a:off x="838200" y="2085109"/>
            <a:ext cx="10515600" cy="426243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/>
            <a:r>
              <a:rPr lang="en-GB" sz="3500" b="1" dirty="0">
                <a:solidFill>
                  <a:srgbClr val="FF5F00"/>
                </a:solidFill>
                <a:latin typeface="+mj-lt"/>
              </a:rPr>
              <a:t>Data </a:t>
            </a:r>
            <a:r>
              <a:rPr lang="en-GB" sz="3500" b="1" dirty="0" err="1">
                <a:solidFill>
                  <a:srgbClr val="FF5F00"/>
                </a:solidFill>
                <a:latin typeface="+mj-lt"/>
              </a:rPr>
              <a:t>lakehouse</a:t>
            </a:r>
            <a:endParaRPr lang="en-GB" sz="3500" b="1" dirty="0">
              <a:solidFill>
                <a:srgbClr val="FF5F00"/>
              </a:solidFill>
              <a:latin typeface="+mj-lt"/>
            </a:endParaRPr>
          </a:p>
          <a:p>
            <a:pPr marL="1028700" lvl="1" indent="-571500"/>
            <a:r>
              <a:rPr lang="en-GB" sz="3200" b="1" dirty="0">
                <a:solidFill>
                  <a:srgbClr val="FF5F00"/>
                </a:solidFill>
                <a:latin typeface="+mj-lt"/>
              </a:rPr>
              <a:t>Concept and architecture</a:t>
            </a:r>
            <a:endParaRPr lang="en-GB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457200" indent="-457200"/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Azure </a:t>
            </a:r>
            <a:r>
              <a:rPr lang="en-GB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GB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lakehouse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– Challenges</a:t>
            </a:r>
          </a:p>
          <a:p>
            <a:pPr marL="914400" lvl="2" indent="-457200">
              <a:spcBef>
                <a:spcPts val="1000"/>
              </a:spcBef>
            </a:pPr>
            <a:r>
              <a:rPr lang="en-GB" sz="3200" b="1" dirty="0">
                <a:solidFill>
                  <a:srgbClr val="FF5F00"/>
                </a:solidFill>
                <a:latin typeface="+mj-lt"/>
              </a:rPr>
              <a:t>Model materialization</a:t>
            </a:r>
          </a:p>
          <a:p>
            <a:pPr marL="1028700" lvl="1" indent="-571500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Synapse CETAS, Custom Solution, </a:t>
            </a:r>
            <a:r>
              <a:rPr lang="en-GB" b="1" dirty="0">
                <a:solidFill>
                  <a:srgbClr val="FF5F00"/>
                </a:solidFill>
                <a:latin typeface="+mj-lt"/>
              </a:rPr>
              <a:t>Delta Live Tables</a:t>
            </a:r>
          </a:p>
          <a:p>
            <a:pPr marL="914400" lvl="1" indent="-457200"/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Processing optimization </a:t>
            </a:r>
          </a:p>
          <a:p>
            <a:pPr marL="914400" lvl="1" indent="-457200"/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Maintenance </a:t>
            </a:r>
          </a:p>
          <a:p>
            <a:pPr marL="914400" lvl="1" indent="-457200"/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Serving Layer – Databricks SQL Endpoints</a:t>
            </a:r>
          </a:p>
          <a:p>
            <a:pPr marL="457200" indent="-457200"/>
            <a:r>
              <a:rPr lang="en-GB" sz="3500" b="1" dirty="0">
                <a:solidFill>
                  <a:srgbClr val="FF5F00"/>
                </a:solidFill>
                <a:latin typeface="+mj-lt"/>
              </a:rPr>
              <a:t>Demo(s)</a:t>
            </a:r>
          </a:p>
          <a:p>
            <a:pPr marL="457200" indent="-457200"/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080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F66A-54F2-4D01-AF00-55361F8B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WHAT IS A DATA LAKEHOUSE ?</a:t>
            </a:r>
            <a:br>
              <a:rPr lang="en-US" spc="300" dirty="0"/>
            </a:br>
            <a:endParaRPr lang="en-US" spc="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2435-A989-4B2D-BD9A-94EFE69D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55B08E-A3D6-4D20-AE68-F6EEC7FDE111}"/>
              </a:ext>
            </a:extLst>
          </p:cNvPr>
          <p:cNvCxnSpPr/>
          <p:nvPr/>
        </p:nvCxnSpPr>
        <p:spPr>
          <a:xfrm>
            <a:off x="3546764" y="1699491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6EB8E00-4700-4A51-849C-95F53278962C}"/>
              </a:ext>
            </a:extLst>
          </p:cNvPr>
          <p:cNvSpPr txBox="1"/>
          <p:nvPr/>
        </p:nvSpPr>
        <p:spPr>
          <a:xfrm>
            <a:off x="9255842" y="5987018"/>
            <a:ext cx="191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Databricks</a:t>
            </a:r>
          </a:p>
        </p:txBody>
      </p:sp>
      <p:pic>
        <p:nvPicPr>
          <p:cNvPr id="2050" name="Picture 2" descr="Building a Lakehouse with Databricks and Machine Learning – Inapps 2022 -  InApps Technology">
            <a:extLst>
              <a:ext uri="{FF2B5EF4-FFF2-40B4-BE49-F238E27FC236}">
                <a16:creationId xmlns:a16="http://schemas.microsoft.com/office/drawing/2014/main" id="{11969ED3-7461-FEA6-7780-0BB25C79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9" y="1752474"/>
            <a:ext cx="10286905" cy="424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906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5947-2E76-F588-8E7E-2F1D6A25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/>
              <a:t>WHAT IS A DATA LAKEHOUSE 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9ABB7-6BF0-AF92-5469-2E1943C0B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76F8F-F5DE-2578-8874-3C1424009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2100114"/>
            <a:ext cx="5939790" cy="160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28FF7-DA87-FCD4-6549-4D6B0259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4064824"/>
            <a:ext cx="5367338" cy="1657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2A231A-B880-D8E0-0E42-F41D51818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310" y="3834140"/>
            <a:ext cx="5724525" cy="188814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54C940E-4050-16D7-5450-BC282A97945C}"/>
              </a:ext>
            </a:extLst>
          </p:cNvPr>
          <p:cNvGrpSpPr/>
          <p:nvPr/>
        </p:nvGrpSpPr>
        <p:grpSpPr>
          <a:xfrm>
            <a:off x="7169984" y="2197928"/>
            <a:ext cx="4498755" cy="1384096"/>
            <a:chOff x="7169984" y="2197928"/>
            <a:chExt cx="4498755" cy="1384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663ACC-A360-B8C6-D480-575CBF768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9984" y="2224118"/>
              <a:ext cx="4498755" cy="13579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00570B-39B5-A4DA-0EAA-9DB6B391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19361" y="2197928"/>
              <a:ext cx="1762125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77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15B7-E827-4C46-AF0D-1BF379F4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13D1D-0678-4480-8B45-1A12394D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8D03539-08B7-45F7-B7B6-82EDFF037BDC}"/>
              </a:ext>
            </a:extLst>
          </p:cNvPr>
          <p:cNvGraphicFramePr>
            <a:graphicFrameLocks noGrp="1"/>
          </p:cNvGraphicFramePr>
          <p:nvPr/>
        </p:nvGraphicFramePr>
        <p:xfrm>
          <a:off x="1259840" y="1845340"/>
          <a:ext cx="9672320" cy="4356357"/>
        </p:xfrm>
        <a:graphic>
          <a:graphicData uri="http://schemas.openxmlformats.org/drawingml/2006/table">
            <a:tbl>
              <a:tblPr firstRow="1" bandRow="1"/>
              <a:tblGrid>
                <a:gridCol w="2418080">
                  <a:extLst>
                    <a:ext uri="{9D8B030D-6E8A-4147-A177-3AD203B41FA5}">
                      <a16:colId xmlns:a16="http://schemas.microsoft.com/office/drawing/2014/main" val="3898198122"/>
                    </a:ext>
                  </a:extLst>
                </a:gridCol>
                <a:gridCol w="2418080">
                  <a:extLst>
                    <a:ext uri="{9D8B030D-6E8A-4147-A177-3AD203B41FA5}">
                      <a16:colId xmlns:a16="http://schemas.microsoft.com/office/drawing/2014/main" val="2722164271"/>
                    </a:ext>
                  </a:extLst>
                </a:gridCol>
                <a:gridCol w="2418080">
                  <a:extLst>
                    <a:ext uri="{9D8B030D-6E8A-4147-A177-3AD203B41FA5}">
                      <a16:colId xmlns:a16="http://schemas.microsoft.com/office/drawing/2014/main" val="1386441597"/>
                    </a:ext>
                  </a:extLst>
                </a:gridCol>
                <a:gridCol w="2418080">
                  <a:extLst>
                    <a:ext uri="{9D8B030D-6E8A-4147-A177-3AD203B41FA5}">
                      <a16:colId xmlns:a16="http://schemas.microsoft.com/office/drawing/2014/main" val="3540616252"/>
                    </a:ext>
                  </a:extLst>
                </a:gridCol>
              </a:tblGrid>
              <a:tr h="308478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 Warehouse</a:t>
                      </a: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 Lake</a:t>
                      </a: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 Lakehouse</a:t>
                      </a: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8696748"/>
                  </a:ext>
                </a:extLst>
              </a:tr>
              <a:tr h="42505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 format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Closed, proprietary format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Open format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Open format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1655195"/>
                  </a:ext>
                </a:extLst>
              </a:tr>
              <a:tr h="75008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Types of data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Structured data, with limited support for semi structured data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All types:</a:t>
                      </a:r>
                      <a:b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Structured data, semi-structured</a:t>
                      </a:r>
                      <a:b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data, textual data, unstructured, (raw) data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All types:</a:t>
                      </a:r>
                    </a:p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 Structured data, semi-structured</a:t>
                      </a:r>
                      <a:b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data, textual data, unstructured (raw) data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121540"/>
                  </a:ext>
                </a:extLst>
              </a:tr>
              <a:tr h="63757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Data access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SQL-only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Open APIs for direct access to</a:t>
                      </a:r>
                      <a:b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files with SQL, R, Python, and other</a:t>
                      </a:r>
                      <a:b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languages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Open APIs for direct access to</a:t>
                      </a:r>
                      <a:b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files with SQL, R, Python, and other</a:t>
                      </a:r>
                      <a:b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languages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805490"/>
                  </a:ext>
                </a:extLst>
              </a:tr>
              <a:tr h="52506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Reliability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High quality, reliable data with ACID</a:t>
                      </a:r>
                      <a:b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transactions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Low quality, data swamp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High quality, reliable data with ACID</a:t>
                      </a:r>
                      <a:br>
                        <a:rPr lang="en-US" sz="11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1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transactions</a:t>
                      </a:r>
                      <a:endParaRPr lang="en-US" sz="2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525347"/>
                  </a:ext>
                </a:extLst>
              </a:tr>
              <a:tr h="31276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Performance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High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Low**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High**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5205238"/>
                  </a:ext>
                </a:extLst>
              </a:tr>
              <a:tr h="63757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Scalability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Scaling becomes exponentially</a:t>
                      </a:r>
                      <a:b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more expensive*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Scales to hold any amount of data at</a:t>
                      </a:r>
                      <a:b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low cost, regardless of type **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Scales to hold any amount of data at</a:t>
                      </a:r>
                      <a:b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low cost, regardless of type **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9578263"/>
                  </a:ext>
                </a:extLst>
              </a:tr>
              <a:tr h="637575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Use cases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Limited to BI, SQL applications,</a:t>
                      </a:r>
                      <a:b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05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and decision support</a:t>
                      </a:r>
                      <a:endParaRPr lang="en-US" sz="2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Limited to machine learning *</a:t>
                      </a:r>
                      <a:endParaRPr lang="en-US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One data architecture for BI, SQL, and</a:t>
                      </a:r>
                      <a:br>
                        <a:rPr lang="en-US" sz="11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11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machine learning (and streaming)</a:t>
                      </a:r>
                      <a:endParaRPr lang="en-US" sz="2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6854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47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2E17-1FC5-C684-8B8B-12E605C3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LAKEHOUSE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F03-DE1E-2976-6B5B-9B12D286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C1606E9-E7C4-9D7F-72B5-4F5D81BC0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42" y="1814515"/>
            <a:ext cx="5771272" cy="4418008"/>
          </a:xfrm>
          <a:prstGeom prst="rect">
            <a:avLst/>
          </a:prstGeom>
        </p:spPr>
      </p:pic>
      <p:pic>
        <p:nvPicPr>
          <p:cNvPr id="11" name="Picture 10" descr="Graphical user interface, application, logo, company name&#10;&#10;Description automatically generated">
            <a:extLst>
              <a:ext uri="{FF2B5EF4-FFF2-40B4-BE49-F238E27FC236}">
                <a16:creationId xmlns:a16="http://schemas.microsoft.com/office/drawing/2014/main" id="{41BA6726-6656-1860-D1D2-47FD99F6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36" y="2774537"/>
            <a:ext cx="5130064" cy="35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91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2791-4D64-66FD-FB1B-0D24F14E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LAKEHOUSE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E84CE-409D-0C2D-6FE9-7DCDFEF74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SQLDay</a:t>
            </a:r>
            <a:r>
              <a:rPr lang="en-US" dirty="0"/>
              <a:t> 2022</a:t>
            </a:r>
          </a:p>
        </p:txBody>
      </p:sp>
      <p:pic>
        <p:nvPicPr>
          <p:cNvPr id="6" name="Picture 5" descr="Graphical user interface, application, logo&#10;&#10;Description automatically generated">
            <a:extLst>
              <a:ext uri="{FF2B5EF4-FFF2-40B4-BE49-F238E27FC236}">
                <a16:creationId xmlns:a16="http://schemas.microsoft.com/office/drawing/2014/main" id="{5732EB9C-3AFD-5576-6D47-2998F951B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94" y="1714445"/>
            <a:ext cx="9015611" cy="464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3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B400435910F914AA27C61873C4C4D7F" ma:contentTypeVersion="12" ma:contentTypeDescription="Utwórz nowy dokument." ma:contentTypeScope="" ma:versionID="8637239e87c4fc9b1a1059616c10b12d">
  <xsd:schema xmlns:xsd="http://www.w3.org/2001/XMLSchema" xmlns:xs="http://www.w3.org/2001/XMLSchema" xmlns:p="http://schemas.microsoft.com/office/2006/metadata/properties" xmlns:ns2="b20e6869-dff3-42b0-b456-919f3555a5f1" xmlns:ns3="47219249-621b-4117-8472-4c85b6ccf211" targetNamespace="http://schemas.microsoft.com/office/2006/metadata/properties" ma:root="true" ma:fieldsID="2189b107ca5352fb7a298a813440d92a" ns2:_="" ns3:_="">
    <xsd:import namespace="b20e6869-dff3-42b0-b456-919f3555a5f1"/>
    <xsd:import namespace="47219249-621b-4117-8472-4c85b6ccf21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0e6869-dff3-42b0-b456-919f3555a5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19249-621b-4117-8472-4c85b6ccf2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47B42E-8847-4313-878B-D3C3CD9637C1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b20e6869-dff3-42b0-b456-919f3555a5f1"/>
    <ds:schemaRef ds:uri="http://schemas.microsoft.com/office/2006/documentManagement/types"/>
    <ds:schemaRef ds:uri="http://schemas.openxmlformats.org/package/2006/metadata/core-properties"/>
    <ds:schemaRef ds:uri="47219249-621b-4117-8472-4c85b6ccf211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F2E9DAE-94FE-4516-866F-152B494C8B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0e6869-dff3-42b0-b456-919f3555a5f1"/>
    <ds:schemaRef ds:uri="47219249-621b-4117-8472-4c85b6ccf2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97F453-D761-4681-8B59-7621725D6F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1463</Words>
  <Application>Microsoft Office PowerPoint</Application>
  <PresentationFormat>Widescreen</PresentationFormat>
  <Paragraphs>251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Office Theme</vt:lpstr>
      <vt:lpstr>PowerPoint Presentation</vt:lpstr>
      <vt:lpstr>AZURE DATA LAKEHOUSE      JUŻ ROK NA PRODUKCJI</vt:lpstr>
      <vt:lpstr>ABOUT ME</vt:lpstr>
      <vt:lpstr>AGENDA</vt:lpstr>
      <vt:lpstr>WHAT IS A DATA LAKEHOUSE ? </vt:lpstr>
      <vt:lpstr>WHAT IS A DATA LAKEHOUSE ?</vt:lpstr>
      <vt:lpstr>PowerPoint Presentation</vt:lpstr>
      <vt:lpstr>AZURE DATA LAKEHOUSE</vt:lpstr>
      <vt:lpstr>AZURE DATA LAKEHOUSE</vt:lpstr>
      <vt:lpstr>DATA LAKEHOUSE - DATA FLOW</vt:lpstr>
      <vt:lpstr>DATA LAKEHOUSE – VIRTUAL MODEL</vt:lpstr>
      <vt:lpstr>DATA LAKEHOUSE – MODEL MATERIALIZATION</vt:lpstr>
      <vt:lpstr>DLH- MODEL MATERIALIZATION – CUSTOM SOLUTION</vt:lpstr>
      <vt:lpstr>DLH - MODEL MATERIALIZATION – CUSTOM SOLUTION</vt:lpstr>
      <vt:lpstr>DLH - MODEL MATERIALIZATION – CUSTOM SOLUTION –DEPENDENCIES</vt:lpstr>
      <vt:lpstr>DATA LAKEHOUSE – SURROGATE KEYS</vt:lpstr>
      <vt:lpstr>DATA LAKAHOUSE – HASH</vt:lpstr>
      <vt:lpstr>DATA LAKAHOUSE – SPARK ANSI COMPLIANCE</vt:lpstr>
      <vt:lpstr>DATA LAKEHOUSE – DELTA LIVE TABLES</vt:lpstr>
      <vt:lpstr>DATA LAKEHOUSE – DELTA LIVE TABLES</vt:lpstr>
      <vt:lpstr>DATABRICKS SQL ANALYTICS</vt:lpstr>
      <vt:lpstr>DATA LAKAHOUSE – PROCESSING OPTIMIZATION</vt:lpstr>
      <vt:lpstr>DATA LAKAHOUSE – MAINTENANCE</vt:lpstr>
      <vt:lpstr>AZURE DATA LAKEHOUSE -SUMMARY</vt:lpstr>
      <vt:lpstr>PowerPoint Presentation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Justyna Jokiel</dc:creator>
  <cp:lastModifiedBy>Tomasz Krawczyk</cp:lastModifiedBy>
  <cp:revision>52</cp:revision>
  <dcterms:created xsi:type="dcterms:W3CDTF">2020-11-25T08:54:13Z</dcterms:created>
  <dcterms:modified xsi:type="dcterms:W3CDTF">2022-05-06T13:06:16Z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0x0101008B400435910F914AA27C61873C4C4D7F</vt:lpwstr>
  </property>
</Properties>
</file>